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451_7745AE98.xml" ContentType="application/vnd.ms-powerpoint.comments+xml"/>
  <Override PartName="/ppt/comments/modernComment_452_F47A2D7C.xml" ContentType="application/vnd.ms-powerpoint.comments+xml"/>
  <Override PartName="/ppt/comments/modernComment_453_3769799D.xml" ContentType="application/vnd.ms-powerpoint.comments+xml"/>
  <Override PartName="/ppt/comments/modernComment_454_2FE7D8C6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notesMasterIdLst>
    <p:notesMasterId r:id="rId14"/>
  </p:notesMasterIdLst>
  <p:handoutMasterIdLst>
    <p:handoutMasterId r:id="rId15"/>
  </p:handoutMasterIdLst>
  <p:sldIdLst>
    <p:sldId id="1105" r:id="rId6"/>
    <p:sldId id="1106" r:id="rId7"/>
    <p:sldId id="1107" r:id="rId8"/>
    <p:sldId id="1111" r:id="rId9"/>
    <p:sldId id="1112" r:id="rId10"/>
    <p:sldId id="1114" r:id="rId11"/>
    <p:sldId id="1115" r:id="rId12"/>
    <p:sldId id="110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BA2611-2238-DC45-1C71-388676517795}" name="Kim, Karam" initials="KK" userId="S::kkim860@gatech.edu::bf5e92a0-23ef-43c4-b29c-99ca482121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D61"/>
    <a:srgbClr val="295AFD"/>
    <a:srgbClr val="FFFFFA"/>
    <a:srgbClr val="003057"/>
    <a:srgbClr val="857437"/>
    <a:srgbClr val="B4A468"/>
    <a:srgbClr val="D5A885"/>
    <a:srgbClr val="E5EAFA"/>
    <a:srgbClr val="E4EA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355"/>
      </p:cViewPr>
      <p:guideLst>
        <p:guide orient="horz" pos="773"/>
        <p:guide pos="2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ight, Ian J" userId="907466c4-9c58-457a-8ff3-176dc80327b0" providerId="ADAL" clId="{3071CA12-1F16-461A-BCBB-10CEBD68F63F}"/>
    <pc:docChg chg="modSld">
      <pc:chgData name="Knight, Ian J" userId="907466c4-9c58-457a-8ff3-176dc80327b0" providerId="ADAL" clId="{3071CA12-1F16-461A-BCBB-10CEBD68F63F}" dt="2023-04-21T16:58:01.874" v="1" actId="1076"/>
      <pc:docMkLst>
        <pc:docMk/>
      </pc:docMkLst>
      <pc:sldChg chg="modSp mod">
        <pc:chgData name="Knight, Ian J" userId="907466c4-9c58-457a-8ff3-176dc80327b0" providerId="ADAL" clId="{3071CA12-1F16-461A-BCBB-10CEBD68F63F}" dt="2023-04-21T16:58:01.874" v="1" actId="1076"/>
        <pc:sldMkLst>
          <pc:docMk/>
          <pc:sldMk cId="803723462" sldId="1108"/>
        </pc:sldMkLst>
        <pc:grpChg chg="mod">
          <ac:chgData name="Knight, Ian J" userId="907466c4-9c58-457a-8ff3-176dc80327b0" providerId="ADAL" clId="{3071CA12-1F16-461A-BCBB-10CEBD68F63F}" dt="2023-04-21T16:58:01.874" v="1" actId="1076"/>
          <ac:grpSpMkLst>
            <pc:docMk/>
            <pc:sldMk cId="803723462" sldId="1108"/>
            <ac:grpSpMk id="5" creationId="{5CE69D15-812C-7E0F-F301-B1865C0DEC37}"/>
          </ac:grpSpMkLst>
        </pc:grpChg>
      </pc:sldChg>
      <pc:sldChg chg="modSp mod">
        <pc:chgData name="Knight, Ian J" userId="907466c4-9c58-457a-8ff3-176dc80327b0" providerId="ADAL" clId="{3071CA12-1F16-461A-BCBB-10CEBD68F63F}" dt="2023-04-21T15:59:25.924" v="0" actId="1076"/>
        <pc:sldMkLst>
          <pc:docMk/>
          <pc:sldMk cId="2672603931" sldId="1114"/>
        </pc:sldMkLst>
        <pc:picChg chg="mod">
          <ac:chgData name="Knight, Ian J" userId="907466c4-9c58-457a-8ff3-176dc80327b0" providerId="ADAL" clId="{3071CA12-1F16-461A-BCBB-10CEBD68F63F}" dt="2023-04-21T15:59:25.924" v="0" actId="1076"/>
          <ac:picMkLst>
            <pc:docMk/>
            <pc:sldMk cId="2672603931" sldId="1114"/>
            <ac:picMk id="9" creationId="{BFDAD3E2-EE4F-A47E-BC54-A4E84AFFADED}"/>
          </ac:picMkLst>
        </pc:picChg>
      </pc:sldChg>
    </pc:docChg>
  </pc:docChgLst>
  <pc:docChgLst>
    <pc:chgData name="Knight, Ian J" userId="907466c4-9c58-457a-8ff3-176dc80327b0" providerId="ADAL" clId="{D9E2CDE8-21ED-4BF3-A818-AAB94D4E4791}"/>
    <pc:docChg chg="modSld">
      <pc:chgData name="Knight, Ian J" userId="907466c4-9c58-457a-8ff3-176dc80327b0" providerId="ADAL" clId="{D9E2CDE8-21ED-4BF3-A818-AAB94D4E4791}" dt="2023-03-03T21:04:46.252" v="0" actId="20577"/>
      <pc:docMkLst>
        <pc:docMk/>
      </pc:docMkLst>
      <pc:sldChg chg="modSp mod">
        <pc:chgData name="Knight, Ian J" userId="907466c4-9c58-457a-8ff3-176dc80327b0" providerId="ADAL" clId="{D9E2CDE8-21ED-4BF3-A818-AAB94D4E4791}" dt="2023-03-03T21:04:46.252" v="0" actId="20577"/>
        <pc:sldMkLst>
          <pc:docMk/>
          <pc:sldMk cId="4101647740" sldId="1106"/>
        </pc:sldMkLst>
        <pc:spChg chg="mod">
          <ac:chgData name="Knight, Ian J" userId="907466c4-9c58-457a-8ff3-176dc80327b0" providerId="ADAL" clId="{D9E2CDE8-21ED-4BF3-A818-AAB94D4E4791}" dt="2023-03-03T21:04:46.252" v="0" actId="20577"/>
          <ac:spMkLst>
            <pc:docMk/>
            <pc:sldMk cId="4101647740" sldId="1106"/>
            <ac:spMk id="13" creationId="{5F5F6510-49A0-6BF4-EE38-096C48097040}"/>
          </ac:spMkLst>
        </pc:spChg>
      </pc:sldChg>
    </pc:docChg>
  </pc:docChgLst>
</pc:chgInfo>
</file>

<file path=ppt/comments/modernComment_451_7745AE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3F69C6-DE57-48A0-ABBF-012A6AB554B1}" authorId="{43BA2611-2238-DC45-1C71-388676517795}" created="2023-02-27T20:45:04.7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9775945" sldId="256"/>
      <ac:spMk id="2" creationId="{9C0E95FB-AFDA-C24E-BDC1-87184FFF62A0}"/>
    </ac:deMkLst>
    <p188:txBody>
      <a:bodyPr/>
      <a:lstStyle/>
      <a:p>
        <a:r>
          <a:rPr lang="ko-KR" altLang="en-US"/>
          <a:t>Due date: 03/03 noon, 12:00 PM
Upload to https://gtvault.sharepoint.com/:f:/s/2023SpringUndergraduateResearchinBITN/EvrPNZn2MDNCsWvW8rVsJM4BkkDVUIJyF63WYaYGleBuOg?e=MbHU4y</a:t>
        </a:r>
      </a:p>
    </p188:txBody>
  </p188:cm>
</p188:cmLst>
</file>

<file path=ppt/comments/modernComment_452_F47A2D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210973-2801-4174-9940-7B1C83502C7F}" authorId="{43BA2611-2238-DC45-1C71-388676517795}" created="2023-02-27T20:04:23.7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10678918" sldId="1096"/>
      <ac:spMk id="32" creationId="{6168DB06-E245-43AF-9DCC-66C0EB2F2D07}"/>
    </ac:deMkLst>
    <p188:txBody>
      <a:bodyPr/>
      <a:lstStyle/>
      <a:p>
        <a:r>
          <a:rPr lang="ko-KR" altLang="en-US"/>
          <a:t>Summary of your project and specific tasks you have given.
Add illustration or flow chart to briefly explain your work.</a:t>
        </a:r>
      </a:p>
    </p188:txBody>
  </p188:cm>
  <p188:cm id="{F954515F-6499-4FEA-9AE4-45196858D636}" authorId="{43BA2611-2238-DC45-1C71-388676517795}" created="2023-02-27T20:33:04.891">
    <pc:sldMkLst xmlns:pc="http://schemas.microsoft.com/office/powerpoint/2013/main/command">
      <pc:docMk/>
      <pc:sldMk cId="4210678918" sldId="1096"/>
    </pc:sldMkLst>
    <p188:txBody>
      <a:bodyPr/>
      <a:lstStyle/>
      <a:p>
        <a:r>
          <a:rPr lang="ko-KR" altLang="en-US"/>
          <a:t>Each example sheet should not exceed one page to make a presentation time of 3-5 minutes.</a:t>
        </a:r>
      </a:p>
    </p188:txBody>
  </p188:cm>
  <p188:cm id="{D30A17A3-B9C6-4B00-A3CE-BA7FDEC9856D}" authorId="{43BA2611-2238-DC45-1C71-388676517795}" created="2023-02-27T20:38:49.955">
    <pc:sldMkLst xmlns:pc="http://schemas.microsoft.com/office/powerpoint/2013/main/command">
      <pc:docMk/>
      <pc:sldMk cId="4210678918" sldId="1096"/>
    </pc:sldMkLst>
    <p188:txBody>
      <a:bodyPr/>
      <a:lstStyle/>
      <a:p>
        <a:r>
          <a:rPr lang="ko-KR" altLang="en-US"/>
          <a:t>Throughout all pages, I highly recommend you use graphics for addressing your point and logic.</a:t>
        </a:r>
      </a:p>
    </p188:txBody>
  </p188:cm>
</p188:cmLst>
</file>

<file path=ppt/comments/modernComment_453_376979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8AF220-8838-43B5-A8C7-13AD8A154507}" authorId="{43BA2611-2238-DC45-1C71-388676517795}" created="2023-02-27T20:05:34.9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5761846" sldId="1105"/>
      <ac:spMk id="32" creationId="{6168DB06-E245-43AF-9DCC-66C0EB2F2D07}"/>
    </ac:deMkLst>
    <p188:txBody>
      <a:bodyPr/>
      <a:lstStyle/>
      <a:p>
        <a:r>
          <a:rPr lang="ko-KR" altLang="en-US"/>
          <a:t>Specific tasks what you have done and required methods what you have learned. If possible attach the images</a:t>
        </a:r>
      </a:p>
    </p188:txBody>
  </p188:cm>
</p188:cmLst>
</file>

<file path=ppt/comments/modernComment_454_2FE7D8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88A1FF-5FA9-4E74-92CF-6930D8D96BF7}" authorId="{43BA2611-2238-DC45-1C71-388676517795}" created="2023-02-27T20:06:24.9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79365272" sldId="1103"/>
      <ac:spMk id="32" creationId="{6168DB06-E245-43AF-9DCC-66C0EB2F2D07}"/>
    </ac:deMkLst>
    <p188:txBody>
      <a:bodyPr/>
      <a:lstStyle/>
      <a:p>
        <a:r>
          <a:rPr lang="ko-KR" altLang="en-US"/>
          <a:t>Any Problems During the Research with images or illustrations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CFF9-B8A7-0D44-8BA5-C0E94FD6E34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E1A3E-AD58-7F43-A824-DE6F803C8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49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451_7745AE9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52_F47A2D7C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8/10/relationships/comments" Target="../comments/modernComment_453_3769799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54_2FE7D8C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381" y="1139751"/>
            <a:ext cx="6795912" cy="264389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BITN Group</a:t>
            </a:r>
            <a:br>
              <a:rPr lang="en-US" dirty="0"/>
            </a:br>
            <a:r>
              <a:rPr lang="en-US" dirty="0"/>
              <a:t>Undergraduate research </a:t>
            </a:r>
            <a:br>
              <a:rPr lang="en-US" dirty="0"/>
            </a:br>
            <a:r>
              <a:rPr lang="en-US" dirty="0"/>
              <a:t>Midterm symposium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379" y="3783641"/>
            <a:ext cx="6795913" cy="1684868"/>
          </a:xfrm>
        </p:spPr>
        <p:txBody>
          <a:bodyPr/>
          <a:lstStyle/>
          <a:p>
            <a:r>
              <a:rPr lang="en-US" dirty="0"/>
              <a:t>Name: Ian Knight</a:t>
            </a:r>
          </a:p>
          <a:p>
            <a:r>
              <a:rPr lang="en-US" dirty="0"/>
              <a:t>Date: 03/03/2023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1AD6-4868-9D4F-A6DC-3E1656B9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2" y="5580041"/>
            <a:ext cx="2717932" cy="119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53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18" y="1445979"/>
            <a:ext cx="4891567" cy="364738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Title: </a:t>
            </a:r>
            <a:r>
              <a:rPr lang="en-US" altLang="ko-KR" sz="2800" dirty="0"/>
              <a:t>Deep phenotyping in blepharospasm (BSP)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Aim:</a:t>
            </a:r>
            <a:r>
              <a:rPr lang="en-US" altLang="ko-KR" sz="2800" dirty="0"/>
              <a:t> classifying subtypes of BSP using EOG/EMG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ko-KR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Designing and fabrication of new patch-type device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 </a:t>
            </a: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ko-KR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nsupervised pattern discovery 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EA5A7-6EBB-BF4F-AE86-A6DF8BD7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CBC5-1F72-844A-887E-1357166C1E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2E7BD-40F5-3E76-93DE-562FA9DB0818}"/>
              </a:ext>
            </a:extLst>
          </p:cNvPr>
          <p:cNvSpPr txBox="1"/>
          <p:nvPr/>
        </p:nvSpPr>
        <p:spPr>
          <a:xfrm>
            <a:off x="2820503" y="160530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Sample 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225C9AD4-5C95-D8CA-734D-3C6208436333}"/>
              </a:ext>
            </a:extLst>
          </p:cNvPr>
          <p:cNvGrpSpPr/>
          <p:nvPr/>
        </p:nvGrpSpPr>
        <p:grpSpPr>
          <a:xfrm>
            <a:off x="558210" y="1605307"/>
            <a:ext cx="2085085" cy="1664365"/>
            <a:chOff x="8819031" y="3856220"/>
            <a:chExt cx="2794778" cy="2230859"/>
          </a:xfrm>
        </p:grpSpPr>
        <p:pic>
          <p:nvPicPr>
            <p:cNvPr id="4" name="Picture 2" descr="Eyelids Blinking Constantly | Uncontrolled Blinking | Blepharospasm  treatment | Mr David Cheung | Eyelid Specialist | Birmingham UK">
              <a:extLst>
                <a:ext uri="{FF2B5EF4-FFF2-40B4-BE49-F238E27FC236}">
                  <a16:creationId xmlns:a16="http://schemas.microsoft.com/office/drawing/2014/main" id="{85524B3A-55D7-CCD2-707A-DC76A6899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31" y="3856220"/>
              <a:ext cx="2794778" cy="1863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84C170-29C0-FA3F-B086-0BF407C54059}"/>
                </a:ext>
              </a:extLst>
            </p:cNvPr>
            <p:cNvSpPr txBox="1"/>
            <p:nvPr/>
          </p:nvSpPr>
          <p:spPr>
            <a:xfrm>
              <a:off x="9047645" y="5666295"/>
              <a:ext cx="2337550" cy="420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 defTabSz="914400">
                <a:lnSpc>
                  <a:spcPct val="90000"/>
                </a:lnSpc>
                <a:spcBef>
                  <a:spcPts val="500"/>
                </a:spcBef>
              </a:pPr>
              <a:r>
                <a:rPr lang="ko-KR" altLang="en-US" sz="800" dirty="0">
                  <a:solidFill>
                    <a:srgbClr val="003057"/>
                  </a:solidFill>
                  <a:latin typeface="Roboto" panose="02000000000000000000" pitchFamily="2" charset="0"/>
                </a:rPr>
                <a:t>https://mrdavidcheung.com/functional/blepharopspasm.html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36554A-AF67-A46B-D1E6-C5C864730228}"/>
              </a:ext>
            </a:extLst>
          </p:cNvPr>
          <p:cNvSpPr txBox="1"/>
          <p:nvPr/>
        </p:nvSpPr>
        <p:spPr>
          <a:xfrm>
            <a:off x="2337145" y="1284672"/>
            <a:ext cx="42855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sz="1800" b="1" dirty="0"/>
              <a:t>Subtypes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Flutters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Full/Partial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Apraxia of</a:t>
            </a:r>
            <a:r>
              <a:rPr lang="ko-KR" altLang="en-US" sz="1800" dirty="0"/>
              <a:t> </a:t>
            </a:r>
            <a:r>
              <a:rPr lang="en-US" altLang="ko-KR" sz="1800" dirty="0"/>
              <a:t>eyelid opening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Upper facial spasm</a:t>
            </a:r>
            <a:r>
              <a:rPr lang="en-US" altLang="ko-KR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Lower</a:t>
            </a:r>
            <a:r>
              <a:rPr lang="ko-KR" altLang="en-US" sz="1800" dirty="0"/>
              <a:t> </a:t>
            </a:r>
            <a:r>
              <a:rPr lang="en-US" altLang="ko-KR" sz="1800" dirty="0"/>
              <a:t>facial</a:t>
            </a:r>
            <a:r>
              <a:rPr lang="ko-KR" altLang="en-US" sz="1800" dirty="0"/>
              <a:t> </a:t>
            </a:r>
            <a:r>
              <a:rPr lang="en-US" altLang="ko-KR" sz="1800" dirty="0"/>
              <a:t>spasm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Both spasm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F6510-49A0-6BF4-EE38-096C48097040}"/>
              </a:ext>
            </a:extLst>
          </p:cNvPr>
          <p:cNvSpPr txBox="1"/>
          <p:nvPr/>
        </p:nvSpPr>
        <p:spPr>
          <a:xfrm>
            <a:off x="933988" y="3544533"/>
            <a:ext cx="5626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unsupervised learning?</a:t>
            </a:r>
          </a:p>
          <a:p>
            <a:endParaRPr lang="en-US" dirty="0"/>
          </a:p>
          <a:p>
            <a:r>
              <a:rPr lang="en-US" dirty="0"/>
              <a:t>In the diagnosis of BSP,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nconsistent diagnosis criteria from doctor-to-doctor introduces variation in outcomes for BSP diagnosis largely owing to human element.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Unsupervised learning methods do not require a ground truth to map data onto; they identify patterns in data un-augmented.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477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: D</a:t>
            </a:r>
            <a:r>
              <a:rPr lang="en-US" altLang="ko-KR" dirty="0"/>
              <a:t>esigning and fabrication of new patch-type device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81" y="1325733"/>
            <a:ext cx="5967359" cy="247612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started with in-lab fabrication of physical devices recently.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Practiced assembly of flexible-backing boards.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not fabricated any real devices.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38891-94AF-1D4E-B875-F850C4B3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DA9D0-F62B-4849-B48E-E5F07D25F8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pic>
        <p:nvPicPr>
          <p:cNvPr id="13" name="그림 3">
            <a:extLst>
              <a:ext uri="{FF2B5EF4-FFF2-40B4-BE49-F238E27FC236}">
                <a16:creationId xmlns:a16="http://schemas.microsoft.com/office/drawing/2014/main" id="{D4E5436C-2305-9AA6-8FA9-5DAF36567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6" t="5914" r="15325" b="7812"/>
          <a:stretch/>
        </p:blipFill>
        <p:spPr>
          <a:xfrm rot="16200000">
            <a:off x="8431998" y="1206105"/>
            <a:ext cx="2530865" cy="3965747"/>
          </a:xfrm>
          <a:prstGeom prst="rect">
            <a:avLst/>
          </a:prstGeom>
        </p:spPr>
      </p:pic>
      <p:grpSp>
        <p:nvGrpSpPr>
          <p:cNvPr id="14" name="그룹 35">
            <a:extLst>
              <a:ext uri="{FF2B5EF4-FFF2-40B4-BE49-F238E27FC236}">
                <a16:creationId xmlns:a16="http://schemas.microsoft.com/office/drawing/2014/main" id="{22CA1513-6E3A-9E89-AF78-C9A1B10BE9BC}"/>
              </a:ext>
            </a:extLst>
          </p:cNvPr>
          <p:cNvGrpSpPr/>
          <p:nvPr/>
        </p:nvGrpSpPr>
        <p:grpSpPr>
          <a:xfrm>
            <a:off x="587491" y="3818328"/>
            <a:ext cx="6904039" cy="2069249"/>
            <a:chOff x="4314333" y="6752991"/>
            <a:chExt cx="6904039" cy="2069249"/>
          </a:xfrm>
        </p:grpSpPr>
        <p:grpSp>
          <p:nvGrpSpPr>
            <p:cNvPr id="16" name="그룹 33">
              <a:extLst>
                <a:ext uri="{FF2B5EF4-FFF2-40B4-BE49-F238E27FC236}">
                  <a16:creationId xmlns:a16="http://schemas.microsoft.com/office/drawing/2014/main" id="{454FBB7E-3307-8624-5D10-EF1891A03335}"/>
                </a:ext>
              </a:extLst>
            </p:cNvPr>
            <p:cNvGrpSpPr/>
            <p:nvPr/>
          </p:nvGrpSpPr>
          <p:grpSpPr>
            <a:xfrm>
              <a:off x="4314333" y="6752991"/>
              <a:ext cx="2354618" cy="2040933"/>
              <a:chOff x="4352959" y="6752991"/>
              <a:chExt cx="2354618" cy="20409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A10AD5-494D-CD34-1842-E0EF4940A10B}"/>
                  </a:ext>
                </a:extLst>
              </p:cNvPr>
              <p:cNvSpPr txBox="1"/>
              <p:nvPr/>
            </p:nvSpPr>
            <p:spPr>
              <a:xfrm>
                <a:off x="4352959" y="6752991"/>
                <a:ext cx="2354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Laser patterning</a:t>
                </a:r>
                <a:endParaRPr lang="ko-KR" altLang="en-US" sz="1400" b="1" dirty="0"/>
              </a:p>
            </p:txBody>
          </p:sp>
          <p:pic>
            <p:nvPicPr>
              <p:cNvPr id="33" name="그림 73">
                <a:extLst>
                  <a:ext uri="{FF2B5EF4-FFF2-40B4-BE49-F238E27FC236}">
                    <a16:creationId xmlns:a16="http://schemas.microsoft.com/office/drawing/2014/main" id="{D96E9C52-FE2A-D2AA-6EAB-F8D25691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972" t="11707" r="39584" b="25750"/>
              <a:stretch/>
            </p:blipFill>
            <p:spPr>
              <a:xfrm rot="5400000">
                <a:off x="4795131" y="7020671"/>
                <a:ext cx="1620000" cy="1926506"/>
              </a:xfrm>
              <a:prstGeom prst="rect">
                <a:avLst/>
              </a:prstGeom>
            </p:spPr>
          </p:pic>
        </p:grpSp>
        <p:grpSp>
          <p:nvGrpSpPr>
            <p:cNvPr id="19" name="그룹 26">
              <a:extLst>
                <a:ext uri="{FF2B5EF4-FFF2-40B4-BE49-F238E27FC236}">
                  <a16:creationId xmlns:a16="http://schemas.microsoft.com/office/drawing/2014/main" id="{5C2268D8-F113-5272-2396-FBD7E6421ACF}"/>
                </a:ext>
              </a:extLst>
            </p:cNvPr>
            <p:cNvGrpSpPr/>
            <p:nvPr/>
          </p:nvGrpSpPr>
          <p:grpSpPr>
            <a:xfrm>
              <a:off x="6932126" y="7193971"/>
              <a:ext cx="4286246" cy="1628269"/>
              <a:chOff x="6932126" y="7193971"/>
              <a:chExt cx="4286246" cy="1628269"/>
            </a:xfrm>
          </p:grpSpPr>
          <p:pic>
            <p:nvPicPr>
              <p:cNvPr id="20" name="그림 74">
                <a:extLst>
                  <a:ext uri="{FF2B5EF4-FFF2-40B4-BE49-F238E27FC236}">
                    <a16:creationId xmlns:a16="http://schemas.microsoft.com/office/drawing/2014/main" id="{46E21398-F1A2-4703-8D47-63C9F3673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8738" r="16352" b="29261"/>
              <a:stretch/>
            </p:blipFill>
            <p:spPr>
              <a:xfrm>
                <a:off x="6932126" y="7202240"/>
                <a:ext cx="2419821" cy="1620000"/>
              </a:xfrm>
              <a:prstGeom prst="rect">
                <a:avLst/>
              </a:prstGeom>
            </p:spPr>
          </p:pic>
          <p:pic>
            <p:nvPicPr>
              <p:cNvPr id="21" name="그림 85">
                <a:extLst>
                  <a:ext uri="{FF2B5EF4-FFF2-40B4-BE49-F238E27FC236}">
                    <a16:creationId xmlns:a16="http://schemas.microsoft.com/office/drawing/2014/main" id="{8FAB7994-A052-EA92-C308-41FD1B1AA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830" t="32815" r="36274" b="43216"/>
              <a:stretch/>
            </p:blipFill>
            <p:spPr>
              <a:xfrm rot="5400000">
                <a:off x="9637739" y="7233338"/>
                <a:ext cx="1620000" cy="1541266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44530-6D70-D5B0-47DF-1A535D6F173C}"/>
              </a:ext>
            </a:extLst>
          </p:cNvPr>
          <p:cNvSpPr txBox="1"/>
          <p:nvPr/>
        </p:nvSpPr>
        <p:spPr>
          <a:xfrm>
            <a:off x="2210181" y="3824908"/>
            <a:ext cx="6097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Transfer using water soluble tape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296592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: U</a:t>
            </a:r>
            <a:r>
              <a:rPr lang="en-US" altLang="ko-KR" dirty="0"/>
              <a:t>nsupervised pattern discovery 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30" y="2645894"/>
            <a:ext cx="5967359" cy="364738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Current data is single-channel, timeseries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Anticipated data is multi-channel, timeseries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38891-94AF-1D4E-B875-F850C4B3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DA9D0-F62B-4849-B48E-E5F07D25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grpSp>
        <p:nvGrpSpPr>
          <p:cNvPr id="9" name="그룹 17">
            <a:extLst>
              <a:ext uri="{FF2B5EF4-FFF2-40B4-BE49-F238E27FC236}">
                <a16:creationId xmlns:a16="http://schemas.microsoft.com/office/drawing/2014/main" id="{AE68A80A-989F-B23D-6D88-48E003BE4F7A}"/>
              </a:ext>
            </a:extLst>
          </p:cNvPr>
          <p:cNvGrpSpPr/>
          <p:nvPr/>
        </p:nvGrpSpPr>
        <p:grpSpPr>
          <a:xfrm>
            <a:off x="5831519" y="1992458"/>
            <a:ext cx="6806417" cy="3441701"/>
            <a:chOff x="1456555" y="2613510"/>
            <a:chExt cx="8263969" cy="425780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5228DA03-E893-E3EF-7C5F-49DD660E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6555" y="2767399"/>
              <a:ext cx="8263969" cy="41039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E20FE-A834-3D24-0B23-497707D7369F}"/>
                </a:ext>
              </a:extLst>
            </p:cNvPr>
            <p:cNvSpPr txBox="1"/>
            <p:nvPr/>
          </p:nvSpPr>
          <p:spPr>
            <a:xfrm>
              <a:off x="4151624" y="2613510"/>
              <a:ext cx="2873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Representative example</a:t>
              </a:r>
              <a:endParaRPr lang="ko-KR" altLang="en-US" sz="1400" b="1" dirty="0">
                <a:solidFill>
                  <a:srgbClr val="003057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6FE2FE-B975-9BCA-0C08-B609E10E6F60}"/>
              </a:ext>
            </a:extLst>
          </p:cNvPr>
          <p:cNvSpPr txBox="1"/>
          <p:nvPr/>
        </p:nvSpPr>
        <p:spPr>
          <a:xfrm>
            <a:off x="9170431" y="521202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2D608-95BD-0DE2-5790-9DD05BA5BDAA}"/>
              </a:ext>
            </a:extLst>
          </p:cNvPr>
          <p:cNvSpPr txBox="1"/>
          <p:nvPr/>
        </p:nvSpPr>
        <p:spPr>
          <a:xfrm>
            <a:off x="6223000" y="2759842"/>
            <a:ext cx="38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EOG+EMG</a:t>
            </a:r>
          </a:p>
        </p:txBody>
      </p:sp>
    </p:spTree>
    <p:extLst>
      <p:ext uri="{BB962C8B-B14F-4D97-AF65-F5344CB8AC3E}">
        <p14:creationId xmlns:p14="http://schemas.microsoft.com/office/powerpoint/2010/main" val="212691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44F-0C1B-A005-DA09-22FD71A5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 : CAE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B6E1-B076-3BEA-5D89-0B3BBD93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914783"/>
            <a:ext cx="6450996" cy="3102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72C0C-D07C-ED49-728A-81194E4D1CE0}"/>
              </a:ext>
            </a:extLst>
          </p:cNvPr>
          <p:cNvSpPr txBox="1"/>
          <p:nvPr/>
        </p:nvSpPr>
        <p:spPr>
          <a:xfrm>
            <a:off x="770726" y="4272677"/>
            <a:ext cx="9395624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clustering methods (K-means,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 Gaussian Mixture, Kernel Density</a:t>
            </a:r>
            <a:r>
              <a:rPr lang="en-US" dirty="0"/>
              <a:t>) are ill-suited to temporal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 model, not clustering model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Autoencoder maps the latent space in a continuous manner, the data points that are from the same cluster must be mapped together.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Autoencoders fail to hold the assumption of continuity in the latent space. VAEs may be better?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6A6A5-D788-31F8-085E-3DAD6C96DE65}"/>
              </a:ext>
            </a:extLst>
          </p:cNvPr>
          <p:cNvSpPr txBox="1"/>
          <p:nvPr/>
        </p:nvSpPr>
        <p:spPr>
          <a:xfrm>
            <a:off x="770726" y="1929021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implemented the characterization network, a CAE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moved on from this implementation.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B75BF0-910B-49C1-A3AE-334C6EFAFF2F}"/>
              </a:ext>
            </a:extLst>
          </p:cNvPr>
          <p:cNvSpPr/>
          <p:nvPr/>
        </p:nvSpPr>
        <p:spPr>
          <a:xfrm>
            <a:off x="5365750" y="1122283"/>
            <a:ext cx="2762250" cy="292608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7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44F-0C1B-A005-DA09-22FD71A5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 : Natural weight visibility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AD3E2-EE4F-A47E-BC54-A4E84AFFA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0" r="10962"/>
          <a:stretch/>
        </p:blipFill>
        <p:spPr>
          <a:xfrm>
            <a:off x="5662756" y="1016198"/>
            <a:ext cx="5961978" cy="4976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281BA8-E526-05D4-D060-1C476FFAF6FC}"/>
              </a:ext>
            </a:extLst>
          </p:cNvPr>
          <p:cNvSpPr txBox="1"/>
          <p:nvPr/>
        </p:nvSpPr>
        <p:spPr>
          <a:xfrm>
            <a:off x="1085439" y="1532772"/>
            <a:ext cx="4197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to convert timeseries into graph with a visibility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feature vector can be extracted from this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feature vector can then be used to cluster the data.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2FB583-14B7-228F-9B78-F15539B5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45" y="4158385"/>
            <a:ext cx="3851004" cy="2194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B6741-1196-A0D6-9700-A363FE521BC5}"/>
              </a:ext>
            </a:extLst>
          </p:cNvPr>
          <p:cNvSpPr txBox="1"/>
          <p:nvPr/>
        </p:nvSpPr>
        <p:spPr>
          <a:xfrm>
            <a:off x="809145" y="6352953"/>
            <a:ext cx="513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includes their distance as edge length</a:t>
            </a:r>
          </a:p>
        </p:txBody>
      </p:sp>
    </p:spTree>
    <p:extLst>
      <p:ext uri="{BB962C8B-B14F-4D97-AF65-F5344CB8AC3E}">
        <p14:creationId xmlns:p14="http://schemas.microsoft.com/office/powerpoint/2010/main" val="267260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6560-DE1C-98DE-AFA3-192939C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Plots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A641-5B55-1B55-3326-8C9C5D39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88128"/>
            <a:ext cx="3290047" cy="23590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0209AB-0084-3B0C-A674-938ED001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1610" y="1508248"/>
            <a:ext cx="2272552" cy="2272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C61B8-C675-14A1-3C1F-AB4D86B4E5B1}"/>
              </a:ext>
            </a:extLst>
          </p:cNvPr>
          <p:cNvSpPr txBox="1"/>
          <p:nvPr/>
        </p:nvSpPr>
        <p:spPr>
          <a:xfrm>
            <a:off x="8775609" y="2120916"/>
            <a:ext cx="296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matrix containing distance of each node from every other node (N x 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BE4BF-39C4-5FE7-E79A-0950D3C36E75}"/>
              </a:ext>
            </a:extLst>
          </p:cNvPr>
          <p:cNvCxnSpPr/>
          <p:nvPr/>
        </p:nvCxnSpPr>
        <p:spPr>
          <a:xfrm>
            <a:off x="3907580" y="2591896"/>
            <a:ext cx="98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BB843-ABD7-49D4-073D-E1ECCA45CB97}"/>
              </a:ext>
            </a:extLst>
          </p:cNvPr>
          <p:cNvCxnSpPr/>
          <p:nvPr/>
        </p:nvCxnSpPr>
        <p:spPr>
          <a:xfrm>
            <a:off x="7453347" y="2644524"/>
            <a:ext cx="1013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E66979-8C20-F675-8C7A-BA2588ADE909}"/>
              </a:ext>
            </a:extLst>
          </p:cNvPr>
          <p:cNvSpPr txBox="1"/>
          <p:nvPr/>
        </p:nvSpPr>
        <p:spPr>
          <a:xfrm>
            <a:off x="5325521" y="846151"/>
            <a:ext cx="22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Visibility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E8451-D063-CE5D-A8A0-41101047231F}"/>
              </a:ext>
            </a:extLst>
          </p:cNvPr>
          <p:cNvSpPr txBox="1"/>
          <p:nvPr/>
        </p:nvSpPr>
        <p:spPr>
          <a:xfrm>
            <a:off x="1323357" y="932474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segment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9A4CD-5999-8AF9-6F21-E364A346D1B1}"/>
              </a:ext>
            </a:extLst>
          </p:cNvPr>
          <p:cNvSpPr txBox="1"/>
          <p:nvPr/>
        </p:nvSpPr>
        <p:spPr>
          <a:xfrm>
            <a:off x="9285436" y="932474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422FF3-3EAE-A039-3A6C-5056AA39B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690" y="3987242"/>
            <a:ext cx="3721205" cy="2810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314E7C-016D-D343-913D-182725DAF96C}"/>
              </a:ext>
            </a:extLst>
          </p:cNvPr>
          <p:cNvSpPr txBox="1"/>
          <p:nvPr/>
        </p:nvSpPr>
        <p:spPr>
          <a:xfrm>
            <a:off x="856291" y="4420696"/>
            <a:ext cx="240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distance matrix to “similarity matrix” then to weighted graph, then Louvain algorithm for clustering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5614CB-0E28-3E4E-3214-A8C385FFECEF}"/>
              </a:ext>
            </a:extLst>
          </p:cNvPr>
          <p:cNvCxnSpPr/>
          <p:nvPr/>
        </p:nvCxnSpPr>
        <p:spPr>
          <a:xfrm>
            <a:off x="3473405" y="5291281"/>
            <a:ext cx="107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37E402-39DB-2884-8DD9-0FA2B6DC4170}"/>
              </a:ext>
            </a:extLst>
          </p:cNvPr>
          <p:cNvSpPr txBox="1"/>
          <p:nvPr/>
        </p:nvSpPr>
        <p:spPr>
          <a:xfrm>
            <a:off x="8810682" y="4073565"/>
            <a:ext cx="2660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result, does not make much sense. Original algorithm clustered entire signals, so changes must be made to logic.</a:t>
            </a:r>
          </a:p>
        </p:txBody>
      </p:sp>
    </p:spTree>
    <p:extLst>
      <p:ext uri="{BB962C8B-B14F-4D97-AF65-F5344CB8AC3E}">
        <p14:creationId xmlns:p14="http://schemas.microsoft.com/office/powerpoint/2010/main" val="144698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380" y="1308991"/>
            <a:ext cx="3317507" cy="210744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Developing with single-channel data, for a multi-channel purpose</a:t>
            </a: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D8A63-D817-F749-9DA3-F67EEC2E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11C2-FCFF-8F4D-B56A-8830CF27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4331D0-8151-29C1-C1A4-E6323898F9A7}"/>
              </a:ext>
            </a:extLst>
          </p:cNvPr>
          <p:cNvSpPr txBox="1">
            <a:spLocks/>
          </p:cNvSpPr>
          <p:nvPr/>
        </p:nvSpPr>
        <p:spPr>
          <a:xfrm>
            <a:off x="7697379" y="3262196"/>
            <a:ext cx="3317507" cy="248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Temporarily generating random data/multiplying current data for dummy channels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FAB30A8-0734-FAA2-A3C2-8D21350D96BD}"/>
              </a:ext>
            </a:extLst>
          </p:cNvPr>
          <p:cNvSpPr/>
          <p:nvPr/>
        </p:nvSpPr>
        <p:spPr>
          <a:xfrm>
            <a:off x="554376" y="5216893"/>
            <a:ext cx="8193734" cy="1215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2800">
              <a:solidFill>
                <a:srgbClr val="0030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그룹 17">
            <a:extLst>
              <a:ext uri="{FF2B5EF4-FFF2-40B4-BE49-F238E27FC236}">
                <a16:creationId xmlns:a16="http://schemas.microsoft.com/office/drawing/2014/main" id="{5CE69D15-812C-7E0F-F301-B1865C0DEC37}"/>
              </a:ext>
            </a:extLst>
          </p:cNvPr>
          <p:cNvGrpSpPr/>
          <p:nvPr/>
        </p:nvGrpSpPr>
        <p:grpSpPr>
          <a:xfrm>
            <a:off x="890961" y="1126799"/>
            <a:ext cx="6806417" cy="3441701"/>
            <a:chOff x="1456555" y="2613510"/>
            <a:chExt cx="8263969" cy="4257803"/>
          </a:xfrm>
        </p:grpSpPr>
        <p:pic>
          <p:nvPicPr>
            <p:cNvPr id="6" name="그림 2">
              <a:extLst>
                <a:ext uri="{FF2B5EF4-FFF2-40B4-BE49-F238E27FC236}">
                  <a16:creationId xmlns:a16="http://schemas.microsoft.com/office/drawing/2014/main" id="{B061BA9E-6F71-0016-5EA6-C4D2C2B1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555" y="2767399"/>
              <a:ext cx="8263969" cy="41039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C7653A-9041-F3A4-713E-572298A30C9A}"/>
                </a:ext>
              </a:extLst>
            </p:cNvPr>
            <p:cNvSpPr txBox="1"/>
            <p:nvPr/>
          </p:nvSpPr>
          <p:spPr>
            <a:xfrm>
              <a:off x="4151624" y="2613510"/>
              <a:ext cx="2873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Representative example</a:t>
              </a:r>
              <a:endParaRPr lang="ko-KR" altLang="en-US" sz="1400" b="1" dirty="0">
                <a:solidFill>
                  <a:srgbClr val="003057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BA2915-0DF8-F0B8-9DAC-0531F182F577}"/>
              </a:ext>
            </a:extLst>
          </p:cNvPr>
          <p:cNvSpPr txBox="1"/>
          <p:nvPr/>
        </p:nvSpPr>
        <p:spPr>
          <a:xfrm>
            <a:off x="4124544" y="4406686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DED4D-C14A-8737-426C-496F9B9E398A}"/>
              </a:ext>
            </a:extLst>
          </p:cNvPr>
          <p:cNvSpPr txBox="1"/>
          <p:nvPr/>
        </p:nvSpPr>
        <p:spPr>
          <a:xfrm>
            <a:off x="1177113" y="1954501"/>
            <a:ext cx="38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EOG+EMG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F3C14-A441-5F98-F4B6-619700694FBA}"/>
              </a:ext>
            </a:extLst>
          </p:cNvPr>
          <p:cNvSpPr txBox="1"/>
          <p:nvPr/>
        </p:nvSpPr>
        <p:spPr>
          <a:xfrm>
            <a:off x="1731414" y="5115437"/>
            <a:ext cx="558651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3057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My understand of structures, implementing new models from scratch is difficult.</a:t>
            </a:r>
          </a:p>
        </p:txBody>
      </p:sp>
    </p:spTree>
    <p:extLst>
      <p:ext uri="{BB962C8B-B14F-4D97-AF65-F5344CB8AC3E}">
        <p14:creationId xmlns:p14="http://schemas.microsoft.com/office/powerpoint/2010/main" val="803723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7CF49E3CA3034B905EA9EAC1BEFF5B" ma:contentTypeVersion="6" ma:contentTypeDescription="Create a new document." ma:contentTypeScope="" ma:versionID="ac50c2c14a176c8c8c2bf5007af6e50b">
  <xsd:schema xmlns:xsd="http://www.w3.org/2001/XMLSchema" xmlns:xs="http://www.w3.org/2001/XMLSchema" xmlns:p="http://schemas.microsoft.com/office/2006/metadata/properties" xmlns:ns2="0d4e0842-4262-4d93-9217-e6082ad598f2" xmlns:ns3="3843dc87-6e8d-433b-8318-2e78ea0b348d" targetNamespace="http://schemas.microsoft.com/office/2006/metadata/properties" ma:root="true" ma:fieldsID="70878c3f8b5e09f2476f2fcbfa781372" ns2:_="" ns3:_="">
    <xsd:import namespace="0d4e0842-4262-4d93-9217-e6082ad598f2"/>
    <xsd:import namespace="3843dc87-6e8d-433b-8318-2e78ea0b34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4e0842-4262-4d93-9217-e6082ad59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3dc87-6e8d-433b-8318-2e78ea0b3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70763E-43C3-4231-BEA2-0C1497E67F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62EB1-98B2-410E-B382-8A5DDB8DA8D9}"/>
</file>

<file path=customXml/itemProps3.xml><?xml version="1.0" encoding="utf-8"?>
<ds:datastoreItem xmlns:ds="http://schemas.openxmlformats.org/officeDocument/2006/customXml" ds:itemID="{403713CD-B690-45C0-A51F-B892BD10DE5D}">
  <ds:schemaRefs>
    <ds:schemaRef ds:uri="http://schemas.microsoft.com/office/2006/documentManagement/types"/>
    <ds:schemaRef ds:uri="http://purl.org/dc/dcmitype/"/>
    <ds:schemaRef ds:uri="0d4e0842-4262-4d93-9217-e6082ad598f2"/>
    <ds:schemaRef ds:uri="3843dc87-6e8d-433b-8318-2e78ea0b348d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172</TotalTime>
  <Words>433</Words>
  <Application>Microsoft Office PowerPoint</Application>
  <PresentationFormat>Widescreen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Roboto</vt:lpstr>
      <vt:lpstr>Roboto Condensed Light</vt:lpstr>
      <vt:lpstr>Custom Design</vt:lpstr>
      <vt:lpstr>1_Custom Design</vt:lpstr>
      <vt:lpstr>BITN Group Undergraduate research  Midterm symposium</vt:lpstr>
      <vt:lpstr>Project overview</vt:lpstr>
      <vt:lpstr>A : Designing and fabrication of new patch-type device</vt:lpstr>
      <vt:lpstr>B : Unsupervised pattern discovery </vt:lpstr>
      <vt:lpstr>Attempt 1 : CAE</vt:lpstr>
      <vt:lpstr>Attempt 2 : Natural weight visibility graphs</vt:lpstr>
      <vt:lpstr>Quick Plots Slide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</dc:title>
  <dc:creator>Sung Hoon Lee</dc:creator>
  <cp:lastModifiedBy>Knight, Ian J</cp:lastModifiedBy>
  <cp:revision>207</cp:revision>
  <dcterms:created xsi:type="dcterms:W3CDTF">2021-11-16T15:09:55Z</dcterms:created>
  <dcterms:modified xsi:type="dcterms:W3CDTF">2023-04-21T16:58:13Z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0x010100E17CF49E3CA3034B905EA9EAC1BEFF5B</vt:lpwstr>
  </property>
  <property fmtid="{D5CDD505-2E9C-101B-9397-08002B2CF9AE}" pid="3" name="MediaServiceImageTags">
    <vt:lpwstr/>
  </property>
</Properties>
</file>